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ov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047" r:id="rId2"/>
    <p:sldId id="1048" r:id="rId3"/>
    <p:sldId id="1074" r:id="rId4"/>
    <p:sldId id="1075" r:id="rId5"/>
    <p:sldId id="1060" r:id="rId6"/>
    <p:sldId id="1076" r:id="rId7"/>
    <p:sldId id="1077" r:id="rId8"/>
    <p:sldId id="1078" r:id="rId9"/>
    <p:sldId id="1065" r:id="rId10"/>
    <p:sldId id="1061" r:id="rId11"/>
    <p:sldId id="1079" r:id="rId12"/>
    <p:sldId id="1062" r:id="rId13"/>
    <p:sldId id="1063" r:id="rId14"/>
    <p:sldId id="1066" r:id="rId15"/>
    <p:sldId id="1080" r:id="rId16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306"/>
    <a:srgbClr val="32415C"/>
    <a:srgbClr val="FB0A10"/>
    <a:srgbClr val="94F0E4"/>
    <a:srgbClr val="5771A0"/>
    <a:srgbClr val="800080"/>
    <a:srgbClr val="66FF33"/>
    <a:srgbClr val="FF0000"/>
    <a:srgbClr val="3333CC"/>
    <a:srgbClr val="FF8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5" autoAdjust="0"/>
    <p:restoredTop sz="93205" autoAdjust="0"/>
  </p:normalViewPr>
  <p:slideViewPr>
    <p:cSldViewPr>
      <p:cViewPr>
        <p:scale>
          <a:sx n="105" d="100"/>
          <a:sy n="105" d="100"/>
        </p:scale>
        <p:origin x="-4416" y="-2304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44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981791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e) </a:t>
            </a:r>
            <a:r>
              <a:rPr lang="en-US" dirty="0" smtClean="0"/>
              <a:t>More</a:t>
            </a:r>
            <a:r>
              <a:rPr lang="en-US" baseline="0" dirty="0" smtClean="0"/>
              <a:t> than 5. The 5 plus: Proprioception, Temperature, balance, pain, etc…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2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e) </a:t>
            </a:r>
            <a:r>
              <a:rPr lang="en-US" dirty="0" smtClean="0"/>
              <a:t>More</a:t>
            </a:r>
            <a:r>
              <a:rPr lang="en-US" baseline="0" dirty="0" smtClean="0"/>
              <a:t> than 5. The 5 plus: Proprioception, Temperature, balance</a:t>
            </a:r>
            <a:r>
              <a:rPr lang="en-US" baseline="0" smtClean="0"/>
              <a:t>, etc…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2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e) </a:t>
            </a:r>
            <a:r>
              <a:rPr lang="en-US" dirty="0" smtClean="0"/>
              <a:t>More</a:t>
            </a:r>
            <a:r>
              <a:rPr lang="en-US" baseline="0" dirty="0" smtClean="0"/>
              <a:t> than 5. The 5 plus: Proprioception, Temperature, balance</a:t>
            </a:r>
            <a:r>
              <a:rPr lang="en-US" baseline="0" smtClean="0"/>
              <a:t>, etc…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2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Solution: Tokyo. You hear the </a:t>
            </a:r>
            <a:r>
              <a:rPr lang="en-US" dirty="0" err="1" smtClean="0"/>
              <a:t>Shinkansen</a:t>
            </a:r>
            <a:r>
              <a:rPr lang="en-US" dirty="0" smtClean="0"/>
              <a:t> train.</a:t>
            </a:r>
            <a:r>
              <a:rPr lang="en-US" baseline="0" dirty="0" smtClean="0"/>
              <a:t> Tokyo has highest prior given the train noise and it’s correct. </a:t>
            </a:r>
            <a:r>
              <a:rPr lang="en-US" baseline="0" dirty="0" err="1" smtClean="0"/>
              <a:t>Therfore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hig</a:t>
            </a:r>
            <a:r>
              <a:rPr lang="en-US" baseline="0" dirty="0" smtClean="0"/>
              <a:t> confidence for the computer using audio pattern recognition.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8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Multimedia Computing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4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Multimedia Computing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0.emf"/><Relationship Id="rId6" Type="http://schemas.openxmlformats.org/officeDocument/2006/relationships/image" Target="../media/image21.png"/><Relationship Id="rId1" Type="http://schemas.microsoft.com/office/2007/relationships/media" Target="../media/media1.mov"/><Relationship Id="rId2" Type="http://schemas.openxmlformats.org/officeDocument/2006/relationships/audi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1qfa84Ulm5s" TargetMode="Externa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04800"/>
            <a:ext cx="5181600" cy="29590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#5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A Computer Science 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Research Field: 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Multimedia Computing</a:t>
            </a: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5916169"/>
            <a:ext cx="9144000" cy="941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400" b="1" dirty="0">
                <a:latin typeface="Courier"/>
                <a:cs typeface="Courier"/>
              </a:rPr>
              <a:t>http://</a:t>
            </a:r>
            <a:r>
              <a:rPr lang="en-US" sz="2400" b="1" dirty="0" err="1">
                <a:latin typeface="Courier"/>
                <a:cs typeface="Courier"/>
              </a:rPr>
              <a:t>money.cnn.com</a:t>
            </a:r>
            <a:r>
              <a:rPr lang="en-US" sz="2400" b="1" dirty="0">
                <a:latin typeface="Courier"/>
                <a:cs typeface="Courier"/>
              </a:rPr>
              <a:t>/2014/09/15/technology/enterprise/</a:t>
            </a:r>
            <a:r>
              <a:rPr lang="en-US" sz="2400" b="1" dirty="0" err="1">
                <a:latin typeface="Courier"/>
                <a:cs typeface="Courier"/>
              </a:rPr>
              <a:t>att</a:t>
            </a:r>
            <a:r>
              <a:rPr lang="en-US" sz="2400" b="1" dirty="0">
                <a:latin typeface="Courier"/>
                <a:cs typeface="Courier"/>
              </a:rPr>
              <a:t>-customer-service/</a:t>
            </a:r>
            <a:r>
              <a:rPr lang="en-US" sz="2400" b="1" dirty="0" err="1">
                <a:latin typeface="Courier"/>
                <a:cs typeface="Courier"/>
              </a:rPr>
              <a:t>index.html</a:t>
            </a:r>
            <a:endParaRPr lang="en-US" sz="2400" b="1" dirty="0" smtClean="0">
              <a:latin typeface="Courier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sp>
        <p:nvSpPr>
          <p:cNvPr id="17" name="Title 47"/>
          <p:cNvSpPr>
            <a:spLocks noGrp="1"/>
          </p:cNvSpPr>
          <p:nvPr>
            <p:ph type="ctrTitle"/>
          </p:nvPr>
        </p:nvSpPr>
        <p:spPr>
          <a:xfrm>
            <a:off x="381000" y="4267200"/>
            <a:ext cx="80010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00"/>
                </a:solidFill>
              </a:rPr>
              <a:t>What happens to Calls Recorded for “Quality Assurance”?</a:t>
            </a:r>
            <a:endParaRPr lang="en-US" sz="26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8" name="Subtitle 48"/>
          <p:cNvSpPr>
            <a:spLocks noGrp="1"/>
          </p:cNvSpPr>
          <p:nvPr>
            <p:ph type="subTitle" idx="1"/>
          </p:nvPr>
        </p:nvSpPr>
        <p:spPr>
          <a:xfrm>
            <a:off x="0" y="5181600"/>
            <a:ext cx="8458200" cy="762000"/>
          </a:xfrm>
        </p:spPr>
        <p:txBody>
          <a:bodyPr anchor="t"/>
          <a:lstStyle/>
          <a:p>
            <a:pPr algn="ctr"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Audio Analysis tools do emotion and speech recognition in order to suggest solutions to the call center agent.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2590801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Gerald Friedland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457200" y="3048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488656" cy="5305864"/>
          </a:xfrm>
        </p:spPr>
        <p:txBody>
          <a:bodyPr/>
          <a:lstStyle/>
          <a:p>
            <a:r>
              <a:rPr lang="en-US" sz="2400" dirty="0" smtClean="0"/>
              <a:t>With more sensors -&gt; More Multimedia Documents</a:t>
            </a:r>
            <a:endParaRPr lang="en-US" sz="2000" dirty="0"/>
          </a:p>
          <a:p>
            <a:r>
              <a:rPr lang="en-US" sz="2400" dirty="0" smtClean="0"/>
              <a:t>YouTube receives 100 hours of video per minute!</a:t>
            </a:r>
          </a:p>
          <a:p>
            <a:r>
              <a:rPr lang="en-US" sz="2400" dirty="0" smtClean="0"/>
              <a:t>Consumer-Produced Videos largest data source in the Internet. Larger than:</a:t>
            </a:r>
          </a:p>
          <a:p>
            <a:pPr lvl="1"/>
            <a:r>
              <a:rPr lang="en-US" sz="2000" dirty="0" smtClean="0"/>
              <a:t>All webpages (text)</a:t>
            </a:r>
          </a:p>
          <a:p>
            <a:pPr lvl="1"/>
            <a:r>
              <a:rPr lang="en-US" sz="2000" dirty="0" smtClean="0"/>
              <a:t>All emails ever written</a:t>
            </a:r>
          </a:p>
          <a:p>
            <a:pPr lvl="1"/>
            <a:r>
              <a:rPr lang="en-US" sz="2000" dirty="0" smtClean="0"/>
              <a:t>Human genome</a:t>
            </a:r>
          </a:p>
          <a:p>
            <a:pPr lvl="1"/>
            <a:r>
              <a:rPr lang="en-US" sz="2000" dirty="0" smtClean="0"/>
              <a:t>All professional videos</a:t>
            </a:r>
          </a:p>
          <a:p>
            <a:r>
              <a:rPr lang="en-US" dirty="0" smtClean="0"/>
              <a:t>Today most of the traffic is videos!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Video 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447800"/>
            <a:ext cx="3657600" cy="176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505200"/>
            <a:ext cx="3741474" cy="2667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Video Search Doesn’t Work!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6934200" cy="53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6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819400" y="5943600"/>
            <a:ext cx="4953000" cy="609599"/>
          </a:xfrm>
        </p:spPr>
        <p:txBody>
          <a:bodyPr/>
          <a:lstStyle/>
          <a:p>
            <a:pPr marL="68263" indent="0">
              <a:buNone/>
            </a:pPr>
            <a:r>
              <a:rPr lang="en-US" sz="2400" dirty="0" smtClean="0"/>
              <a:t>Research Performed at ICSI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Search Using Audio Patterns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1295400"/>
            <a:ext cx="9067800" cy="4495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4" y="1295400"/>
            <a:ext cx="8902700" cy="4381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city has this been recorded in?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12315.mo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86200" y="1828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Video Navigation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https://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www.youtube.com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watch?v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=1qfa84Ulm5s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pic>
        <p:nvPicPr>
          <p:cNvPr id="11" name="Picture 1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19200"/>
            <a:ext cx="5943600" cy="4386761"/>
          </a:xfrm>
          <a:prstGeom prst="rect">
            <a:avLst/>
          </a:prstGeom>
        </p:spPr>
      </p:pic>
      <p:sp>
        <p:nvSpPr>
          <p:cNvPr id="13" name="Content Placeholder 4"/>
          <p:cNvSpPr>
            <a:spLocks noGrp="1"/>
          </p:cNvSpPr>
          <p:nvPr>
            <p:ph sz="half" idx="1"/>
          </p:nvPr>
        </p:nvSpPr>
        <p:spPr>
          <a:xfrm>
            <a:off x="2667000" y="5943600"/>
            <a:ext cx="4953000" cy="609599"/>
          </a:xfrm>
        </p:spPr>
        <p:txBody>
          <a:bodyPr/>
          <a:lstStyle/>
          <a:p>
            <a:pPr marL="68263" indent="0">
              <a:buNone/>
            </a:pPr>
            <a:r>
              <a:rPr lang="en-US" sz="2400" dirty="0" smtClean="0"/>
              <a:t>Research Performed at ICSI</a:t>
            </a:r>
            <a:endParaRPr lang="en-US" sz="24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/>
          <a:lstStyle/>
          <a:p>
            <a:r>
              <a:rPr lang="en-US" sz="2400" dirty="0"/>
              <a:t>Beauty and Joy of Computing? You bet!</a:t>
            </a:r>
          </a:p>
          <a:p>
            <a:r>
              <a:rPr lang="en-US" sz="2400" dirty="0" smtClean="0"/>
              <a:t>Multimedia documents convey Information better</a:t>
            </a:r>
          </a:p>
          <a:p>
            <a:r>
              <a:rPr lang="en-US" sz="2400" dirty="0" smtClean="0"/>
              <a:t>Multimedia Computing is everywhere: We are creating and consuming documents on a day-to-day basis.</a:t>
            </a:r>
            <a:endParaRPr lang="en-US" sz="2400" dirty="0"/>
          </a:p>
          <a:p>
            <a:r>
              <a:rPr lang="en-US" sz="2400" dirty="0" smtClean="0"/>
              <a:t>Interdisciplinary field!</a:t>
            </a:r>
          </a:p>
          <a:p>
            <a:r>
              <a:rPr lang="en-US" sz="2400" dirty="0" smtClean="0"/>
              <a:t>Biggest Big Data!</a:t>
            </a:r>
            <a:endParaRPr lang="en-US" sz="2400" dirty="0" smtClean="0"/>
          </a:p>
          <a:p>
            <a:r>
              <a:rPr lang="en-US" sz="2400" dirty="0" smtClean="0"/>
              <a:t>Many future opportunities!</a:t>
            </a:r>
          </a:p>
          <a:p>
            <a:pPr lvl="1"/>
            <a:r>
              <a:rPr lang="en-US" sz="2000" dirty="0" smtClean="0"/>
              <a:t>Send me email for a visit at ICSI!</a:t>
            </a:r>
            <a:endParaRPr lang="en-US" sz="2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Oval 7"/>
          <p:cNvSpPr/>
          <p:nvPr/>
        </p:nvSpPr>
        <p:spPr>
          <a:xfrm>
            <a:off x="4800600" y="5867400"/>
            <a:ext cx="3733948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Multimedia.icsi.berkeley.edu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0574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2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Abstraction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55626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400" y="990600"/>
            <a:ext cx="4038600" cy="609600"/>
          </a:xfrm>
        </p:spPr>
        <p:txBody>
          <a:bodyPr/>
          <a:lstStyle/>
          <a:p>
            <a:r>
              <a:rPr lang="en-US" dirty="0" smtClean="0"/>
              <a:t>What’s this?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1"/>
            <a:ext cx="5638800" cy="36699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86600" y="4953000"/>
            <a:ext cx="2373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Photo: </a:t>
            </a:r>
            <a:r>
              <a:rPr lang="en-US" sz="2000" dirty="0" err="1" smtClean="0">
                <a:solidFill>
                  <a:schemeClr val="tx1"/>
                </a:solidFill>
                <a:latin typeface="18 VAG Rounded Thin   55390"/>
              </a:rPr>
              <a:t>Qyd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, Wikipedia</a:t>
            </a:r>
            <a:endParaRPr lang="en-US" sz="100" b="1" dirty="0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half" idx="1"/>
          </p:nvPr>
        </p:nvSpPr>
        <p:spPr>
          <a:xfrm>
            <a:off x="609600" y="5181600"/>
            <a:ext cx="6400800" cy="1143000"/>
          </a:xfrm>
        </p:spPr>
        <p:txBody>
          <a:bodyPr/>
          <a:lstStyle/>
          <a:p>
            <a:r>
              <a:rPr lang="en-US" dirty="0" smtClean="0"/>
              <a:t>Abstraction: A fish</a:t>
            </a:r>
          </a:p>
          <a:p>
            <a:r>
              <a:rPr lang="en-US" dirty="0" smtClean="0"/>
              <a:t>Detail: </a:t>
            </a:r>
            <a:r>
              <a:rPr lang="en-US" dirty="0" err="1"/>
              <a:t>Humuhumunukunukuapua’a</a:t>
            </a:r>
            <a:r>
              <a:rPr lang="en-US" dirty="0"/>
              <a:t> </a:t>
            </a:r>
          </a:p>
          <a:p>
            <a:pPr marL="68263" indent="0">
              <a:buNone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sz="2400" u="sng" dirty="0" smtClean="0"/>
              <a:t>Classes</a:t>
            </a:r>
            <a:r>
              <a:rPr lang="en-US" sz="2400" dirty="0" smtClean="0"/>
              <a:t> form a hierarchy through </a:t>
            </a:r>
            <a:r>
              <a:rPr lang="en-US" sz="2400" u="sng" dirty="0" smtClean="0"/>
              <a:t>inheritance</a:t>
            </a:r>
          </a:p>
          <a:p>
            <a:r>
              <a:rPr lang="en-US" sz="2400" dirty="0" smtClean="0"/>
              <a:t>The higher the class (superclass) in the hierarchy, the more abstract. </a:t>
            </a:r>
            <a:endParaRPr lang="en-US" sz="2400" u="sng" dirty="0" smtClean="0"/>
          </a:p>
          <a:p>
            <a:r>
              <a:rPr lang="en-US" sz="2400" u="sng" dirty="0" smtClean="0"/>
              <a:t>Inheritance</a:t>
            </a:r>
            <a:r>
              <a:rPr lang="en-US" sz="2400" dirty="0" smtClean="0"/>
              <a:t> </a:t>
            </a:r>
            <a:r>
              <a:rPr lang="en-US" sz="2400" dirty="0"/>
              <a:t>saves code</a:t>
            </a:r>
          </a:p>
          <a:p>
            <a:pPr lvl="1"/>
            <a:r>
              <a:rPr lang="en-US" sz="2000" dirty="0"/>
              <a:t>Hierarchical classes</a:t>
            </a:r>
          </a:p>
          <a:p>
            <a:pPr lvl="1"/>
            <a:r>
              <a:rPr lang="en-US" sz="2000" dirty="0"/>
              <a:t>E.g., </a:t>
            </a:r>
            <a:r>
              <a:rPr lang="en-US" sz="2000" dirty="0" smtClean="0"/>
              <a:t>Bat special </a:t>
            </a:r>
            <a:r>
              <a:rPr lang="en-US" sz="2000" dirty="0"/>
              <a:t>case of </a:t>
            </a:r>
            <a:r>
              <a:rPr lang="en-US" sz="2000" dirty="0"/>
              <a:t>m</a:t>
            </a:r>
            <a:r>
              <a:rPr lang="en-US" sz="2000" dirty="0" smtClean="0"/>
              <a:t>ammal, </a:t>
            </a:r>
            <a:r>
              <a:rPr lang="en-US" sz="2000" dirty="0"/>
              <a:t>a special case of </a:t>
            </a:r>
            <a:r>
              <a:rPr lang="en-US" sz="2000" dirty="0" smtClean="0"/>
              <a:t>animal</a:t>
            </a:r>
            <a:endParaRPr lang="en-US" sz="2000" dirty="0"/>
          </a:p>
          <a:p>
            <a:r>
              <a:rPr lang="en-US" sz="2400" u="sng" dirty="0" smtClean="0"/>
              <a:t>Object</a:t>
            </a:r>
            <a:r>
              <a:rPr lang="en-US" sz="2400" dirty="0" smtClean="0"/>
              <a:t> is instance of class (embodiment in memory)</a:t>
            </a:r>
          </a:p>
          <a:p>
            <a:pPr lvl="1"/>
            <a:r>
              <a:rPr lang="en-US" sz="1600" dirty="0" smtClean="0"/>
              <a:t>Many concrete bats flying around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Object-Oriented Programming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0" y="41910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http://</a:t>
            </a:r>
            <a:r>
              <a:rPr lang="en-US" sz="1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www.ccs.neu.edu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/research/</a:t>
            </a:r>
            <a:r>
              <a:rPr lang="en-US" sz="1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demeter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/personalities/</a:t>
            </a:r>
            <a:r>
              <a:rPr lang="en-US" sz="1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luis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/example/</a:t>
            </a:r>
            <a:endParaRPr lang="en-US" sz="14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76" y="1600200"/>
            <a:ext cx="4878324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76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48200" cy="4495799"/>
          </a:xfrm>
        </p:spPr>
        <p:txBody>
          <a:bodyPr/>
          <a:lstStyle/>
          <a:p>
            <a:r>
              <a:rPr lang="en-US" sz="2400" dirty="0" smtClean="0"/>
              <a:t>Multi: More than one</a:t>
            </a:r>
          </a:p>
          <a:p>
            <a:r>
              <a:rPr lang="en-US" sz="2400" dirty="0" smtClean="0"/>
              <a:t>Media: (Digital) document created for human consumption</a:t>
            </a:r>
            <a:endParaRPr lang="en-US" sz="2400" dirty="0"/>
          </a:p>
          <a:p>
            <a:r>
              <a:rPr lang="en-US" sz="2400" dirty="0" smtClean="0"/>
              <a:t>Multimedia Computing: Computing with documents created for human consumption</a:t>
            </a:r>
          </a:p>
          <a:p>
            <a:pPr lvl="1"/>
            <a:r>
              <a:rPr lang="en-US" sz="2000" dirty="0" smtClean="0"/>
              <a:t>Text document with images</a:t>
            </a:r>
          </a:p>
          <a:p>
            <a:pPr lvl="1"/>
            <a:r>
              <a:rPr lang="en-US" sz="2000" dirty="0" smtClean="0"/>
              <a:t>Videos</a:t>
            </a:r>
          </a:p>
          <a:p>
            <a:r>
              <a:rPr lang="en-US" dirty="0" smtClean="0"/>
              <a:t>Research at ICSI</a:t>
            </a:r>
          </a:p>
          <a:p>
            <a:pPr lvl="1"/>
            <a:r>
              <a:rPr lang="en-US" dirty="0" err="1" smtClean="0"/>
              <a:t>multimedia.icsi.berkeley.edu</a:t>
            </a:r>
            <a:endParaRPr lang="en-US" dirty="0" smtClean="0"/>
          </a:p>
          <a:p>
            <a:pPr marL="68263" indent="0">
              <a:buNone/>
            </a:pPr>
            <a:endParaRPr lang="en-US" b="1" u="sng" dirty="0" smtClean="0"/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is Multimedia Computing?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676400"/>
            <a:ext cx="2895600" cy="41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980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495799"/>
          </a:xfrm>
        </p:spPr>
        <p:txBody>
          <a:bodyPr/>
          <a:lstStyle/>
          <a:p>
            <a:pPr marL="68263" indent="0">
              <a:buNone/>
            </a:pPr>
            <a:endParaRPr lang="en-US" b="1" u="sng" dirty="0" smtClean="0"/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Holistic Approach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6400"/>
            <a:ext cx="4485080" cy="3276600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495799"/>
          </a:xfrm>
        </p:spPr>
        <p:txBody>
          <a:bodyPr/>
          <a:lstStyle/>
          <a:p>
            <a:r>
              <a:rPr lang="en-US" sz="2400" dirty="0" smtClean="0"/>
              <a:t>Documents are created, consumed, processed, and understood as a combination of media.</a:t>
            </a:r>
          </a:p>
          <a:p>
            <a:r>
              <a:rPr lang="en-US" sz="2400" b="1" dirty="0" smtClean="0"/>
              <a:t>Otherwise: It’s like only looking at the images and not the text of a book.</a:t>
            </a:r>
          </a:p>
          <a:p>
            <a:r>
              <a:rPr lang="en-US" sz="2400" b="1" dirty="0" smtClean="0"/>
              <a:t>Involves many disciplines: Computer Vision, Audio Analysis, Networking,…</a:t>
            </a:r>
            <a:endParaRPr lang="en-US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572000" y="4953000"/>
            <a:ext cx="4343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G. Friedland, R. Jain: “Multimedia Computing”, Cambridge University Press, August 2014.</a:t>
            </a:r>
            <a:endParaRPr lang="en-US" sz="14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82613" indent="-514350">
              <a:buFont typeface="+mj-lt"/>
              <a:buAutoNum type="alphaLcParenR"/>
            </a:pPr>
            <a:endParaRPr lang="en-US" dirty="0"/>
          </a:p>
          <a:p>
            <a:pPr marL="582613" indent="-514350">
              <a:buFont typeface="+mj-lt"/>
              <a:buAutoNum type="alphaLcParenR"/>
            </a:pPr>
            <a:endParaRPr lang="en-US" dirty="0"/>
          </a:p>
          <a:p>
            <a:pPr marL="582613" indent="-514350">
              <a:buFont typeface="+mj-lt"/>
              <a:buAutoNum type="alphaLcParenR"/>
            </a:pPr>
            <a:endParaRPr lang="en-US" dirty="0"/>
          </a:p>
          <a:p>
            <a:pPr marL="582613" indent="-514350">
              <a:buFont typeface="+mj-lt"/>
              <a:buAutoNum type="alphaLcParenR"/>
            </a:pPr>
            <a:endParaRPr lang="en-US" dirty="0"/>
          </a:p>
          <a:p>
            <a:pPr marL="582613" indent="-514350">
              <a:buNone/>
            </a:pPr>
            <a:endParaRPr lang="en-US" dirty="0"/>
          </a:p>
          <a:p>
            <a:pPr marL="582613" indent="-514350">
              <a:buFont typeface="+mj-lt"/>
              <a:buAutoNum type="alphaLcParenR"/>
            </a:pPr>
            <a:r>
              <a:rPr lang="en-US" dirty="0" smtClean="0"/>
              <a:t>1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 smtClean="0"/>
              <a:t>2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3</a:t>
            </a:r>
            <a:endParaRPr lang="en-US" dirty="0"/>
          </a:p>
          <a:p>
            <a:pPr marL="582613" indent="-514350">
              <a:buFont typeface="+mj-lt"/>
              <a:buAutoNum type="alphaLcParenR"/>
            </a:pPr>
            <a:r>
              <a:rPr lang="en-US" dirty="0" smtClean="0"/>
              <a:t>5</a:t>
            </a:r>
            <a:endParaRPr lang="en-US" dirty="0"/>
          </a:p>
          <a:p>
            <a:pPr marL="582613" indent="-514350">
              <a:buFont typeface="+mj-lt"/>
              <a:buAutoNum type="alphaLcParenR"/>
            </a:pPr>
            <a:r>
              <a:rPr lang="en-US" dirty="0" smtClean="0"/>
              <a:t>More than 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How many senses does a human have?</a:t>
            </a:r>
            <a:endParaRPr lang="en-US" sz="3600" dirty="0"/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994516" y="1167602"/>
            <a:ext cx="2815484" cy="256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snap.berkeley.edu</a:t>
            </a:r>
            <a:endParaRPr lang="en-US" sz="400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24400" y="5700252"/>
            <a:ext cx="3276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53200" y="19812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600200"/>
            <a:ext cx="4826000" cy="3124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38600" y="4876800"/>
            <a:ext cx="4800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Image from: http://</a:t>
            </a:r>
            <a:r>
              <a:rPr lang="en-US" sz="1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sblearninggarden.org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  <a:r>
              <a:rPr lang="en-US" sz="1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wp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-content/uploads/2014/02/Exploring-the-5-Senses.pdf</a:t>
            </a:r>
            <a:endParaRPr lang="en-US" sz="14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47474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How many senses does a computer have?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snap.berkeley.edu</a:t>
            </a:r>
            <a:endParaRPr lang="en-US" sz="400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24400" y="5700252"/>
            <a:ext cx="3276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53200" y="19812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495799"/>
          </a:xfrm>
        </p:spPr>
        <p:txBody>
          <a:bodyPr/>
          <a:lstStyle/>
          <a:p>
            <a:r>
              <a:rPr lang="en-US" sz="2400" dirty="0" smtClean="0"/>
              <a:t>Computer can connect to sensors.</a:t>
            </a:r>
          </a:p>
          <a:p>
            <a:r>
              <a:rPr lang="en-US" sz="2400" dirty="0" smtClean="0"/>
              <a:t>Sensors transform physical properties into numbers. </a:t>
            </a:r>
            <a:endParaRPr lang="en-US" sz="2400" dirty="0" smtClean="0"/>
          </a:p>
          <a:p>
            <a:r>
              <a:rPr lang="en-US" sz="2400" b="1" dirty="0" smtClean="0"/>
              <a:t>Hundreds of different types of sensors exists:</a:t>
            </a:r>
          </a:p>
          <a:p>
            <a:pPr lvl="1"/>
            <a:r>
              <a:rPr lang="en-US" b="1" dirty="0"/>
              <a:t>v</a:t>
            </a:r>
            <a:r>
              <a:rPr lang="en-US" b="1" dirty="0" smtClean="0"/>
              <a:t>oltage, position, speed, radiation, temperature,…</a:t>
            </a:r>
          </a:p>
          <a:p>
            <a:pPr marL="68263" indent="0">
              <a:buNone/>
            </a:pPr>
            <a:endParaRPr lang="en-US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200952" y="1741714"/>
            <a:ext cx="18466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9081" r="9081"/>
          <a:stretch>
            <a:fillRect/>
          </a:stretch>
        </p:blipFill>
        <p:spPr>
          <a:xfrm>
            <a:off x="6172200" y="3733800"/>
            <a:ext cx="1218005" cy="1600200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447800"/>
            <a:ext cx="1524000" cy="1524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800600" y="53340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Humidity Sensor</a:t>
            </a:r>
            <a:b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1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wdwd</a:t>
            </a:r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 (Wikimedia Commons)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400" y="29718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Tilt Sensor</a:t>
            </a:r>
            <a:b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1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Nevit</a:t>
            </a:r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Dilmen</a:t>
            </a:r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 (Wikimedia Commons) </a:t>
            </a:r>
          </a:p>
        </p:txBody>
      </p:sp>
    </p:spTree>
    <p:extLst>
      <p:ext uri="{BB962C8B-B14F-4D97-AF65-F5344CB8AC3E}">
        <p14:creationId xmlns:p14="http://schemas.microsoft.com/office/powerpoint/2010/main" val="39091253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Sensors for Multimedia Documents 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snap.berkeley.edu</a:t>
            </a:r>
            <a:endParaRPr lang="en-US" sz="400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24400" y="5700252"/>
            <a:ext cx="3276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53200" y="19812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00952" y="1741714"/>
            <a:ext cx="18466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564856" cy="5305864"/>
          </a:xfrm>
        </p:spPr>
        <p:txBody>
          <a:bodyPr/>
          <a:lstStyle/>
          <a:p>
            <a:r>
              <a:rPr lang="en-US" dirty="0" smtClean="0"/>
              <a:t>Documents are usually created using:</a:t>
            </a:r>
          </a:p>
          <a:p>
            <a:pPr lvl="1"/>
            <a:r>
              <a:rPr lang="en-US" dirty="0" smtClean="0"/>
              <a:t>Text (keyboard)</a:t>
            </a:r>
          </a:p>
          <a:p>
            <a:pPr lvl="1"/>
            <a:r>
              <a:rPr lang="en-US" dirty="0" smtClean="0"/>
              <a:t>Electronic Pens</a:t>
            </a:r>
          </a:p>
          <a:p>
            <a:pPr lvl="1"/>
            <a:r>
              <a:rPr lang="en-US" dirty="0" smtClean="0"/>
              <a:t>Cameras</a:t>
            </a:r>
          </a:p>
          <a:p>
            <a:pPr lvl="1"/>
            <a:r>
              <a:rPr lang="en-US" dirty="0" smtClean="0"/>
              <a:t>Microphones </a:t>
            </a:r>
          </a:p>
          <a:p>
            <a:r>
              <a:rPr lang="en-US" dirty="0" smtClean="0"/>
              <a:t>Most documents, using a combination of them. Hence called Multimedia Documents</a:t>
            </a:r>
            <a:br>
              <a:rPr lang="en-US" dirty="0" smtClean="0"/>
            </a:br>
            <a:r>
              <a:rPr lang="en-US" dirty="0" smtClean="0"/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371600"/>
            <a:ext cx="1459207" cy="2971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57800" y="44196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iPhone 6</a:t>
            </a:r>
          </a:p>
          <a:p>
            <a:pPr algn="ctr"/>
            <a:r>
              <a:rPr lang="en-US" sz="1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Rayyuk</a:t>
            </a:r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 (Wikimedia Commons)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57800" y="5029200"/>
            <a:ext cx="4343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Has 11 types of sensors!</a:t>
            </a:r>
          </a:p>
          <a:p>
            <a:pPr algn="ctr"/>
            <a:endParaRPr lang="en-US" sz="100" b="1" dirty="0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37481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717256" cy="3962400"/>
          </a:xfrm>
        </p:spPr>
        <p:txBody>
          <a:bodyPr/>
          <a:lstStyle/>
          <a:p>
            <a:r>
              <a:rPr lang="en-US" dirty="0" smtClean="0"/>
              <a:t>…is a research area that works on creating programs to help with the</a:t>
            </a:r>
          </a:p>
          <a:p>
            <a:pPr lvl="1"/>
            <a:r>
              <a:rPr lang="en-US" dirty="0" smtClean="0"/>
              <a:t>Creation, </a:t>
            </a:r>
          </a:p>
          <a:p>
            <a:pPr lvl="1"/>
            <a:r>
              <a:rPr lang="en-US" dirty="0" smtClean="0"/>
              <a:t>Processing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Consumption</a:t>
            </a:r>
            <a:r>
              <a:rPr lang="en-US" dirty="0" smtClean="0"/>
              <a:t> </a:t>
            </a:r>
          </a:p>
          <a:p>
            <a:pPr marL="68263" indent="0">
              <a:buNone/>
            </a:pPr>
            <a:r>
              <a:rPr lang="en-US" dirty="0" smtClean="0"/>
              <a:t>of multisensory documents.</a:t>
            </a:r>
            <a:endParaRPr lang="en-US" dirty="0"/>
          </a:p>
          <a:p>
            <a:pPr marL="68263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r>
              <a:rPr lang="en-US" dirty="0" smtClean="0"/>
              <a:t>Multimedia Computing…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7800" y="4419600"/>
            <a:ext cx="4343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400" b="1" dirty="0" smtClean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3000" y="3810000"/>
            <a:ext cx="4343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"Microsoft PowerPoint 2013 Default </a:t>
            </a:r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Screen” </a:t>
            </a:r>
            <a:b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1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Malikussaid</a:t>
            </a:r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Rayyuk</a:t>
            </a:r>
            <a:r>
              <a:rPr lang="en-US" sz="1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 (Wikimedia Commons)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447800"/>
            <a:ext cx="3950481" cy="2209800"/>
          </a:xfrm>
          <a:prstGeom prst="rect">
            <a:avLst/>
          </a:prstGeom>
        </p:spPr>
      </p:pic>
      <p:sp>
        <p:nvSpPr>
          <p:cNvPr id="10" name="Subtitle 48"/>
          <p:cNvSpPr txBox="1">
            <a:spLocks/>
          </p:cNvSpPr>
          <p:nvPr/>
        </p:nvSpPr>
        <p:spPr bwMode="auto">
          <a:xfrm>
            <a:off x="533400" y="51816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 eaLnBrk="1" hangingPunct="1">
              <a:spcBef>
                <a:spcPct val="0"/>
              </a:spcBef>
              <a:buNone/>
            </a:pPr>
            <a:r>
              <a:rPr lang="en-US" b="1" dirty="0" smtClean="0">
                <a:ea typeface="ＭＳ Ｐゴシック" pitchFamily="-65" charset="-128"/>
                <a:cs typeface="ＭＳ Ｐゴシック" pitchFamily="-65" charset="-128"/>
              </a:rPr>
              <a:t>Multimedia documents address several senses at once and therefore can be processed better by the brain!</a:t>
            </a:r>
            <a:endParaRPr lang="en-US" b="1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45539</TotalTime>
  <Pages>47</Pages>
  <Words>691</Words>
  <Application>Microsoft Macintosh PowerPoint</Application>
  <PresentationFormat>Letter Paper (8.5x11 in)</PresentationFormat>
  <Paragraphs>102</Paragraphs>
  <Slides>15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Metro</vt:lpstr>
      <vt:lpstr>What happens to Calls Recorded for “Quality Assurance”?</vt:lpstr>
      <vt:lpstr>Recap: Abstraction</vt:lpstr>
      <vt:lpstr>Recap: Object-Oriented Programming</vt:lpstr>
      <vt:lpstr>What is Multimedia Computing?</vt:lpstr>
      <vt:lpstr>Holistic Approach</vt:lpstr>
      <vt:lpstr>How many senses does a human have?</vt:lpstr>
      <vt:lpstr>How many senses does a computer have?</vt:lpstr>
      <vt:lpstr>Sensors for Multimedia Documents </vt:lpstr>
      <vt:lpstr>Multimedia Computing…</vt:lpstr>
      <vt:lpstr>Example: Video Search</vt:lpstr>
      <vt:lpstr>Example: Video Search Doesn’t Work!</vt:lpstr>
      <vt:lpstr>Video Search Using Audio Patterns</vt:lpstr>
      <vt:lpstr>Which city has this been recorded in?</vt:lpstr>
      <vt:lpstr>Example: Video Navigation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Gerald Friedland</cp:lastModifiedBy>
  <cp:revision>2927</cp:revision>
  <cp:lastPrinted>2014-09-17T06:30:25Z</cp:lastPrinted>
  <dcterms:created xsi:type="dcterms:W3CDTF">2014-01-14T09:39:06Z</dcterms:created>
  <dcterms:modified xsi:type="dcterms:W3CDTF">2014-09-17T06:32:43Z</dcterms:modified>
</cp:coreProperties>
</file>